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2"/>
  </p:sldMasterIdLst>
  <p:notesMasterIdLst>
    <p:notesMasterId r:id="rId25"/>
  </p:notesMasterIdLst>
  <p:sldIdLst>
    <p:sldId id="258" r:id="rId3"/>
    <p:sldId id="260" r:id="rId4"/>
    <p:sldId id="261" r:id="rId5"/>
    <p:sldId id="259" r:id="rId6"/>
    <p:sldId id="262" r:id="rId7"/>
    <p:sldId id="272" r:id="rId8"/>
    <p:sldId id="264" r:id="rId9"/>
    <p:sldId id="275" r:id="rId10"/>
    <p:sldId id="280" r:id="rId11"/>
    <p:sldId id="281" r:id="rId12"/>
    <p:sldId id="276" r:id="rId13"/>
    <p:sldId id="263" r:id="rId14"/>
    <p:sldId id="265" r:id="rId15"/>
    <p:sldId id="279" r:id="rId16"/>
    <p:sldId id="266" r:id="rId17"/>
    <p:sldId id="267" r:id="rId18"/>
    <p:sldId id="274" r:id="rId19"/>
    <p:sldId id="269" r:id="rId20"/>
    <p:sldId id="268" r:id="rId21"/>
    <p:sldId id="270" r:id="rId22"/>
    <p:sldId id="273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80F44-A633-4279-A10C-2B832FBFD755}" type="datetimeFigureOut">
              <a:rPr lang="de-DE" smtClean="0"/>
              <a:t>24.02.2018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37F4D-59A4-4BF9-B8CB-D9B88AB18E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41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F6D78F9-3AA1-41C5-A910-73FCAB28B61E}" type="datetime1">
              <a:rPr lang="de-DE" smtClean="0"/>
              <a:t>24.02.2018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1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0218-0B1A-4362-A49B-69FF63D3E933}" type="datetime1">
              <a:rPr lang="de-DE" smtClean="0"/>
              <a:t>24.02.2018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25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D70D-0FBC-4EB8-9E41-652CA6893C76}" type="datetime1">
              <a:rPr lang="de-DE" smtClean="0"/>
              <a:t>24.02.2018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48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8F6A-65B0-4450-BF0B-8DD39F8A5C70}" type="datetime1">
              <a:rPr lang="de-DE" smtClean="0"/>
              <a:t>24.02.2018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31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CDE-803C-4E6F-AE79-231C22B8FBA9}" type="datetime1">
              <a:rPr lang="de-DE" smtClean="0"/>
              <a:t>24.02.2018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82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518-025C-43A5-8023-A5CAA281434A}" type="datetime1">
              <a:rPr lang="de-DE" smtClean="0"/>
              <a:t>24.02.2018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57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9B9D-5D96-4642-87FD-82D36A4F38E4}" type="datetime1">
              <a:rPr lang="de-DE" smtClean="0"/>
              <a:t>24.02.2018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87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73A8-1744-48CB-873B-3F6577D94666}" type="datetime1">
              <a:rPr lang="de-DE" smtClean="0"/>
              <a:t>24.02.2018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1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3A56-DBD0-45EC-8A90-5B34C601552F}" type="datetime1">
              <a:rPr lang="de-DE" smtClean="0"/>
              <a:t>24.02.2018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01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6E40-B4F3-4570-8273-951C6B798BD0}" type="datetime1">
              <a:rPr lang="de-DE" smtClean="0"/>
              <a:t>24.02.2018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62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0402-A793-4A26-A70B-1AB7DEDB7F65}" type="datetime1">
              <a:rPr lang="de-DE" smtClean="0"/>
              <a:t>24.02.2018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45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C351803-2F51-4CBC-B08D-39A7F537DA5C}" type="datetime1">
              <a:rPr lang="de-DE" smtClean="0"/>
              <a:t>24.02.2018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EE76BEA-DE8D-447D-BBD0-A4170F52A14A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32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tutorials/" TargetMode="External"/><Relationship Id="rId3" Type="http://schemas.openxmlformats.org/officeDocument/2006/relationships/hyperlink" Target="https://www.cs.toronto.edu/~frossard/post/vgg16/" TargetMode="External"/><Relationship Id="rId7" Type="http://schemas.openxmlformats.org/officeDocument/2006/relationships/hyperlink" Target="https://www.pyimagesearch.com/2017/03/20/imagenet-vggnet-resnet-inception-xception-keras/" TargetMode="External"/><Relationship Id="rId2" Type="http://schemas.openxmlformats.org/officeDocument/2006/relationships/hyperlink" Target="https://medium.com/@tifa2up/image-classification-using-deep-neural-networks-a-beginner-friendly-approach-using-tensorflow-94b0a090ccd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eplearningbook.org/" TargetMode="External"/><Relationship Id="rId5" Type="http://schemas.openxmlformats.org/officeDocument/2006/relationships/hyperlink" Target="https://en.wikipedia.org/wiki/Convolutional_neural_network" TargetMode="External"/><Relationship Id="rId10" Type="http://schemas.openxmlformats.org/officeDocument/2006/relationships/hyperlink" Target="https://arxiv.org/pdf/1411.1792.pdf" TargetMode="External"/><Relationship Id="rId4" Type="http://schemas.openxmlformats.org/officeDocument/2006/relationships/hyperlink" Target="https://en.wikipedia.org/wiki/Convolution" TargetMode="External"/><Relationship Id="rId9" Type="http://schemas.openxmlformats.org/officeDocument/2006/relationships/hyperlink" Target="https://towardsdatascience.com/machine-learning-with-tensorflow-on-google-cloud-platform-code-samples-7c1bc07cd26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590203"/>
            <a:ext cx="10656916" cy="565785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36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10</a:t>
            </a:fld>
            <a:endParaRPr lang="de-D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06" y="1688949"/>
            <a:ext cx="7524226" cy="48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123" y="1812175"/>
            <a:ext cx="9720073" cy="4023360"/>
          </a:xfrm>
        </p:spPr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dimensionality</a:t>
            </a:r>
            <a:r>
              <a:rPr lang="de-DE" dirty="0" smtClean="0"/>
              <a:t>; </a:t>
            </a:r>
            <a:r>
              <a:rPr lang="de-DE" dirty="0" err="1" smtClean="0"/>
              <a:t>we</a:t>
            </a:r>
            <a:r>
              <a:rPr lang="de-DE" dirty="0" smtClean="0"/>
              <a:t> do not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23" y="2686054"/>
            <a:ext cx="4995657" cy="3526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89" y="3033311"/>
            <a:ext cx="4900977" cy="25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CNN </a:t>
            </a:r>
            <a:r>
              <a:rPr lang="de-DE" dirty="0" err="1" smtClean="0"/>
              <a:t>Architectures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410" y="839612"/>
            <a:ext cx="2810267" cy="13908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12</a:t>
            </a:fld>
            <a:endParaRPr lang="de-DE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45604" y="3976255"/>
            <a:ext cx="521873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90679" y="3509832"/>
            <a:ext cx="521873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76527" y="2513215"/>
            <a:ext cx="521873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de-DE" dirty="0" smtClean="0"/>
              <a:t> </a:t>
            </a:r>
            <a:r>
              <a:rPr lang="de-DE" dirty="0" err="1" smtClean="0"/>
              <a:t>Stacking</a:t>
            </a:r>
            <a:r>
              <a:rPr lang="de-DE" dirty="0" smtClean="0"/>
              <a:t> of different </a:t>
            </a:r>
            <a:r>
              <a:rPr lang="de-DE" dirty="0" err="1" smtClean="0"/>
              <a:t>layers</a:t>
            </a:r>
            <a:endParaRPr lang="de-DE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/>
              <a:t> </a:t>
            </a:r>
            <a:r>
              <a:rPr lang="de-DE" dirty="0" smtClean="0"/>
              <a:t>Final Layer </a:t>
            </a:r>
            <a:r>
              <a:rPr lang="de-DE" dirty="0" err="1" smtClean="0"/>
              <a:t>holds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295" y="4669276"/>
            <a:ext cx="3666667" cy="561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177" y="3722009"/>
            <a:ext cx="3371429" cy="628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320" y="4391113"/>
            <a:ext cx="1628571" cy="1714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614" y="2998300"/>
            <a:ext cx="4131552" cy="27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121" y="285958"/>
            <a:ext cx="9720072" cy="1499616"/>
          </a:xfrm>
        </p:spPr>
        <p:txBody>
          <a:bodyPr/>
          <a:lstStyle/>
          <a:p>
            <a:r>
              <a:rPr lang="de-DE" dirty="0" smtClean="0"/>
              <a:t>CNN </a:t>
            </a:r>
            <a:r>
              <a:rPr lang="de-DE" dirty="0" err="1" smtClean="0"/>
              <a:t>Architechture</a:t>
            </a:r>
            <a:r>
              <a:rPr lang="de-DE" dirty="0" smtClean="0"/>
              <a:t>: VGG 16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263" y="1785574"/>
            <a:ext cx="7388761" cy="45130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13</a:t>
            </a:fld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658369" y="2815441"/>
            <a:ext cx="31987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network is characterized by its simplicity, using only </a:t>
            </a:r>
            <a:r>
              <a:rPr lang="en-US" i="1" dirty="0"/>
              <a:t>3×3</a:t>
            </a:r>
            <a:r>
              <a:rPr lang="en-US" dirty="0"/>
              <a:t> convolutional layers stacked on top of each other in increasing depth. Reducing volume size is handled by max pooling. Two fully-connected layers, each with 4,096 nodes are then followed by a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67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Learning</a:t>
            </a:r>
            <a:r>
              <a:rPr lang="de-DE" b="1" dirty="0"/>
              <a:t/>
            </a:r>
            <a:br>
              <a:rPr lang="de-DE" b="1" dirty="0"/>
            </a:b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524632"/>
            <a:ext cx="9720073" cy="4023360"/>
          </a:xfrm>
        </p:spPr>
        <p:txBody>
          <a:bodyPr/>
          <a:lstStyle/>
          <a:p>
            <a:r>
              <a:rPr lang="en-US" dirty="0"/>
              <a:t>Transfer learning involves taking a pre-trained neural network and adapting the neural network to a new, different data set.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14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70" y="2522893"/>
            <a:ext cx="7333333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DOG </a:t>
            </a:r>
            <a:r>
              <a:rPr lang="de-DE" dirty="0" err="1" smtClean="0"/>
              <a:t>Breed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873" y="2143929"/>
            <a:ext cx="7995182" cy="4023360"/>
          </a:xfrm>
        </p:spPr>
        <p:txBody>
          <a:bodyPr/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Problem Statement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/>
              <a:t>if a </a:t>
            </a:r>
            <a:r>
              <a:rPr lang="en-US" sz="1800" b="1" dirty="0"/>
              <a:t>dog</a:t>
            </a:r>
            <a:r>
              <a:rPr lang="en-US" sz="1800" dirty="0"/>
              <a:t> is detected in the image, return the predicted breed.</a:t>
            </a:r>
          </a:p>
          <a:p>
            <a:r>
              <a:rPr lang="en-US" sz="1800" dirty="0"/>
              <a:t>if a </a:t>
            </a:r>
            <a:r>
              <a:rPr lang="en-US" sz="1800" b="1" dirty="0"/>
              <a:t>human</a:t>
            </a:r>
            <a:r>
              <a:rPr lang="en-US" sz="1800" dirty="0"/>
              <a:t> is detected in the image, return the resembling dog breed.</a:t>
            </a:r>
          </a:p>
          <a:p>
            <a:r>
              <a:rPr lang="en-US" sz="1800" dirty="0"/>
              <a:t>if </a:t>
            </a:r>
            <a:r>
              <a:rPr lang="en-US" sz="1800" b="1" dirty="0"/>
              <a:t>neither</a:t>
            </a:r>
            <a:r>
              <a:rPr lang="en-US" sz="1800" dirty="0"/>
              <a:t> is detected in the image, provide output that indicates an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78" y="3963586"/>
            <a:ext cx="3765045" cy="2507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12" y="3941197"/>
            <a:ext cx="3243189" cy="25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5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Given</a:t>
            </a:r>
            <a:r>
              <a:rPr lang="de-DE" dirty="0" smtClean="0"/>
              <a:t>; </a:t>
            </a:r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360815"/>
            <a:ext cx="4096513" cy="2011680"/>
          </a:xfrm>
        </p:spPr>
        <p:txBody>
          <a:bodyPr>
            <a:normAutofit/>
          </a:bodyPr>
          <a:lstStyle/>
          <a:p>
            <a:r>
              <a:rPr lang="de-DE" dirty="0" err="1" smtClean="0"/>
              <a:t>Given</a:t>
            </a:r>
            <a:r>
              <a:rPr lang="de-DE" dirty="0" smtClean="0"/>
              <a:t>: </a:t>
            </a:r>
          </a:p>
          <a:p>
            <a:pPr lvl="1"/>
            <a:r>
              <a:rPr lang="de-DE" dirty="0" smtClean="0"/>
              <a:t>Train, </a:t>
            </a:r>
            <a:r>
              <a:rPr lang="de-DE" dirty="0" err="1" smtClean="0"/>
              <a:t>Validate</a:t>
            </a:r>
            <a:r>
              <a:rPr lang="de-DE" dirty="0" smtClean="0"/>
              <a:t> and Test Images of Dog</a:t>
            </a:r>
          </a:p>
          <a:p>
            <a:pPr lvl="1"/>
            <a:r>
              <a:rPr lang="de-DE" dirty="0" smtClean="0"/>
              <a:t>Human Images</a:t>
            </a:r>
            <a:endParaRPr lang="de-DE" dirty="0" smtClean="0"/>
          </a:p>
          <a:p>
            <a:pPr lvl="1"/>
            <a:r>
              <a:rPr lang="de-DE" dirty="0" err="1"/>
              <a:t>Ipython</a:t>
            </a:r>
            <a:r>
              <a:rPr lang="de-DE" dirty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: Code</a:t>
            </a:r>
            <a:endParaRPr lang="de-DE" dirty="0"/>
          </a:p>
          <a:p>
            <a:pPr lvl="1"/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smtClean="0"/>
              <a:t>Models: VGG 16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16</a:t>
            </a:fld>
            <a:endParaRPr lang="de-DE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0745" y="2269375"/>
            <a:ext cx="4833575" cy="28595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Requirements</a:t>
            </a:r>
            <a:r>
              <a:rPr lang="de-DE" dirty="0"/>
              <a:t>:</a:t>
            </a:r>
          </a:p>
          <a:p>
            <a:r>
              <a:rPr lang="de-DE" sz="2000" dirty="0" err="1"/>
              <a:t>opencv-python</a:t>
            </a:r>
            <a:r>
              <a:rPr lang="de-DE" sz="2000" dirty="0"/>
              <a:t>==3.2.0.6h5 </a:t>
            </a:r>
            <a:r>
              <a:rPr lang="de-DE" sz="2000" dirty="0" smtClean="0"/>
              <a:t> </a:t>
            </a:r>
            <a:r>
              <a:rPr lang="de-DE" sz="2000" dirty="0" err="1" smtClean="0"/>
              <a:t>py</a:t>
            </a:r>
            <a:r>
              <a:rPr lang="de-DE" sz="2000" dirty="0"/>
              <a:t>==2.6.0 </a:t>
            </a:r>
          </a:p>
          <a:p>
            <a:r>
              <a:rPr lang="de-DE" sz="2000" dirty="0" err="1"/>
              <a:t>matplotlib</a:t>
            </a:r>
            <a:r>
              <a:rPr lang="de-DE" sz="2000" dirty="0"/>
              <a:t>==2.0.0 </a:t>
            </a:r>
            <a:r>
              <a:rPr lang="de-DE" sz="2000" dirty="0" smtClean="0"/>
              <a:t> </a:t>
            </a:r>
            <a:r>
              <a:rPr lang="de-DE" sz="2000" dirty="0" err="1" smtClean="0"/>
              <a:t>numpy</a:t>
            </a:r>
            <a:r>
              <a:rPr lang="de-DE" sz="2000" dirty="0"/>
              <a:t>==1.12.0 </a:t>
            </a:r>
          </a:p>
          <a:p>
            <a:r>
              <a:rPr lang="de-DE" sz="2000" dirty="0" err="1"/>
              <a:t>scipy</a:t>
            </a:r>
            <a:r>
              <a:rPr lang="de-DE" sz="2000" dirty="0"/>
              <a:t>==</a:t>
            </a:r>
            <a:r>
              <a:rPr lang="de-DE" sz="2000" dirty="0" smtClean="0"/>
              <a:t>0.18.1     </a:t>
            </a:r>
            <a:r>
              <a:rPr lang="de-DE" sz="2000" dirty="0" err="1" smtClean="0"/>
              <a:t>tqdm</a:t>
            </a:r>
            <a:r>
              <a:rPr lang="de-DE" sz="2000" dirty="0"/>
              <a:t>==4.11.2 </a:t>
            </a:r>
          </a:p>
          <a:p>
            <a:r>
              <a:rPr lang="de-DE" sz="2000" dirty="0" err="1"/>
              <a:t>keras</a:t>
            </a:r>
            <a:r>
              <a:rPr lang="de-DE" sz="2000" dirty="0"/>
              <a:t>==2.0.2 </a:t>
            </a:r>
            <a:r>
              <a:rPr lang="de-DE" sz="2000" dirty="0" smtClean="0"/>
              <a:t>  </a:t>
            </a:r>
            <a:r>
              <a:rPr lang="de-DE" sz="2000" dirty="0" err="1" smtClean="0"/>
              <a:t>scikit-learn</a:t>
            </a:r>
            <a:r>
              <a:rPr lang="de-DE" sz="2000" dirty="0"/>
              <a:t>==0.18.1</a:t>
            </a:r>
          </a:p>
          <a:p>
            <a:r>
              <a:rPr lang="de-DE" sz="2000" dirty="0"/>
              <a:t> </a:t>
            </a:r>
            <a:r>
              <a:rPr lang="de-DE" sz="2000" dirty="0" err="1"/>
              <a:t>pillow</a:t>
            </a:r>
            <a:r>
              <a:rPr lang="de-DE" sz="2000" dirty="0"/>
              <a:t>==4.0.0 </a:t>
            </a:r>
            <a:r>
              <a:rPr lang="de-DE" sz="2000" dirty="0" smtClean="0"/>
              <a:t> </a:t>
            </a:r>
            <a:r>
              <a:rPr lang="de-DE" sz="2000" dirty="0" err="1" smtClean="0"/>
              <a:t>ipykernel</a:t>
            </a:r>
            <a:r>
              <a:rPr lang="de-DE" sz="2000" dirty="0"/>
              <a:t>==4.6.1</a:t>
            </a:r>
          </a:p>
        </p:txBody>
      </p:sp>
    </p:spTree>
    <p:extLst>
      <p:ext uri="{BB962C8B-B14F-4D97-AF65-F5344CB8AC3E}">
        <p14:creationId xmlns:p14="http://schemas.microsoft.com/office/powerpoint/2010/main" val="14299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360815"/>
            <a:ext cx="9720073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de-DE" dirty="0" smtClean="0"/>
              <a:t> Model </a:t>
            </a:r>
            <a:r>
              <a:rPr lang="de-DE" dirty="0" err="1" smtClean="0"/>
              <a:t>A</a:t>
            </a:r>
            <a:r>
              <a:rPr lang="de-DE" dirty="0" err="1" smtClean="0"/>
              <a:t>rchitetctures</a:t>
            </a:r>
            <a:r>
              <a:rPr lang="de-DE" dirty="0"/>
              <a:t> </a:t>
            </a:r>
            <a:r>
              <a:rPr lang="de-DE" i="1" dirty="0" smtClean="0">
                <a:solidFill>
                  <a:schemeClr val="bg1">
                    <a:lumMod val="50000"/>
                  </a:schemeClr>
                </a:solidFill>
              </a:rPr>
              <a:t>VGG 16, VGG19,ResNet 50, </a:t>
            </a:r>
            <a:r>
              <a:rPr lang="de-DE" i="1" dirty="0" err="1" smtClean="0">
                <a:solidFill>
                  <a:schemeClr val="bg1">
                    <a:lumMod val="50000"/>
                  </a:schemeClr>
                </a:solidFill>
              </a:rPr>
              <a:t>Xception</a:t>
            </a:r>
            <a:r>
              <a:rPr lang="de-DE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i="1" dirty="0" err="1" smtClean="0">
                <a:solidFill>
                  <a:schemeClr val="bg1">
                    <a:lumMod val="50000"/>
                  </a:schemeClr>
                </a:solidFill>
              </a:rPr>
              <a:t>Inception</a:t>
            </a:r>
            <a:endParaRPr lang="de-DE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 smtClean="0"/>
              <a:t> Transfer </a:t>
            </a:r>
            <a:r>
              <a:rPr lang="de-DE" dirty="0" smtClean="0"/>
              <a:t>L</a:t>
            </a:r>
            <a:r>
              <a:rPr lang="de-DE" dirty="0" smtClean="0"/>
              <a:t>earning -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To reduce training time without sacrificing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accuracy.</a:t>
            </a:r>
            <a:endParaRPr lang="de-DE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The </a:t>
            </a:r>
            <a:r>
              <a:rPr lang="en-US" dirty="0"/>
              <a:t>model uses the </a:t>
            </a:r>
            <a:r>
              <a:rPr lang="en-US" dirty="0" smtClean="0"/>
              <a:t>pre-trained </a:t>
            </a:r>
            <a:r>
              <a:rPr lang="en-US" dirty="0"/>
              <a:t>VGG-16 model as a fixed feature extractor, where the last convolutional output of VGG-16 is fed as input to our model</a:t>
            </a:r>
            <a:r>
              <a:rPr lang="en-US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We </a:t>
            </a:r>
            <a:r>
              <a:rPr lang="en-US" dirty="0"/>
              <a:t>only add a global average pooling layer and a fully connected layer, where the latter contains one node for each dog category and is equipped with a </a:t>
            </a:r>
            <a:r>
              <a:rPr lang="en-US" dirty="0" err="1" smtClean="0"/>
              <a:t>Softmax</a:t>
            </a:r>
            <a:r>
              <a:rPr lang="en-US" dirty="0" smtClean="0"/>
              <a:t> Activation Layer.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4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360815"/>
            <a:ext cx="9720073" cy="4023360"/>
          </a:xfrm>
        </p:spPr>
        <p:txBody>
          <a:bodyPr/>
          <a:lstStyle/>
          <a:p>
            <a:r>
              <a:rPr lang="en-US" dirty="0" smtClean="0"/>
              <a:t>: Import Dataset</a:t>
            </a:r>
          </a:p>
          <a:p>
            <a:r>
              <a:rPr lang="en-US" dirty="0" smtClean="0"/>
              <a:t>: Extract the features from Pre-trained Model </a:t>
            </a:r>
            <a:endParaRPr lang="en-US" dirty="0"/>
          </a:p>
          <a:p>
            <a:r>
              <a:rPr lang="en-US" dirty="0" smtClean="0"/>
              <a:t>: Define your Architecture</a:t>
            </a:r>
            <a:endParaRPr lang="en-US" dirty="0"/>
          </a:p>
          <a:p>
            <a:r>
              <a:rPr lang="en-US" dirty="0" smtClean="0"/>
              <a:t>: Compile the Model</a:t>
            </a:r>
            <a:endParaRPr lang="en-US" dirty="0"/>
          </a:p>
          <a:p>
            <a:r>
              <a:rPr lang="en-US" dirty="0" smtClean="0"/>
              <a:t>: Train the Model</a:t>
            </a:r>
            <a:endParaRPr lang="en-US" dirty="0"/>
          </a:p>
          <a:p>
            <a:r>
              <a:rPr lang="en-US" dirty="0" smtClean="0"/>
              <a:t>: Load the Model with best Validation Loss</a:t>
            </a:r>
            <a:endParaRPr lang="en-US" dirty="0"/>
          </a:p>
          <a:p>
            <a:r>
              <a:rPr lang="en-US" dirty="0" smtClean="0"/>
              <a:t>: </a:t>
            </a:r>
            <a:r>
              <a:rPr lang="en-US" dirty="0"/>
              <a:t>Test </a:t>
            </a:r>
            <a:r>
              <a:rPr lang="en-US" dirty="0" smtClean="0"/>
              <a:t>the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4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Issues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360815"/>
            <a:ext cx="9720073" cy="4023360"/>
          </a:xfrm>
        </p:spPr>
        <p:txBody>
          <a:bodyPr/>
          <a:lstStyle/>
          <a:p>
            <a:r>
              <a:rPr lang="de-DE" dirty="0" smtClean="0"/>
              <a:t>Laptop </a:t>
            </a:r>
            <a:r>
              <a:rPr lang="de-DE" dirty="0" err="1" smtClean="0"/>
              <a:t>memory</a:t>
            </a:r>
            <a:r>
              <a:rPr lang="de-DE" dirty="0" smtClean="0"/>
              <a:t>: 8 GB, GPU</a:t>
            </a:r>
          </a:p>
          <a:p>
            <a:r>
              <a:rPr lang="de-DE" dirty="0" smtClean="0"/>
              <a:t>Time per </a:t>
            </a:r>
            <a:r>
              <a:rPr lang="de-DE" dirty="0" err="1" smtClean="0"/>
              <a:t>epoch</a:t>
            </a:r>
            <a:r>
              <a:rPr lang="de-DE" dirty="0" smtClean="0"/>
              <a:t>: 7 </a:t>
            </a:r>
            <a:r>
              <a:rPr lang="de-DE" dirty="0" err="1" smtClean="0"/>
              <a:t>Hours</a:t>
            </a:r>
            <a:r>
              <a:rPr lang="de-DE" dirty="0" smtClean="0"/>
              <a:t> on Laptop</a:t>
            </a:r>
          </a:p>
          <a:p>
            <a:r>
              <a:rPr lang="de-DE" dirty="0" err="1" smtClean="0"/>
              <a:t>Installing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4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2</a:t>
            </a:fld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1024128" y="2435629"/>
            <a:ext cx="54431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 </a:t>
            </a:r>
            <a:r>
              <a:rPr lang="de-DE" dirty="0" err="1" smtClean="0"/>
              <a:t>minute</a:t>
            </a:r>
            <a:r>
              <a:rPr lang="de-DE" dirty="0" smtClean="0"/>
              <a:t> </a:t>
            </a:r>
            <a:r>
              <a:rPr lang="de-DE" dirty="0" err="1" smtClean="0"/>
              <a:t>deep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intro</a:t>
            </a:r>
            <a:endParaRPr lang="de-DE" dirty="0" smtClean="0"/>
          </a:p>
          <a:p>
            <a:r>
              <a:rPr lang="de-DE" dirty="0" smtClean="0"/>
              <a:t>7 </a:t>
            </a:r>
            <a:r>
              <a:rPr lang="de-DE" dirty="0" err="1" smtClean="0"/>
              <a:t>minutes</a:t>
            </a:r>
            <a:r>
              <a:rPr lang="de-DE" dirty="0" smtClean="0"/>
              <a:t> CNN</a:t>
            </a:r>
          </a:p>
          <a:p>
            <a:r>
              <a:rPr lang="de-DE" dirty="0"/>
              <a:t>3</a:t>
            </a:r>
            <a:r>
              <a:rPr lang="de-DE" dirty="0" smtClean="0"/>
              <a:t> </a:t>
            </a:r>
            <a:r>
              <a:rPr lang="de-DE" dirty="0" err="1" smtClean="0"/>
              <a:t>minutes</a:t>
            </a:r>
            <a:r>
              <a:rPr lang="de-DE" dirty="0" smtClean="0"/>
              <a:t> </a:t>
            </a:r>
            <a:r>
              <a:rPr lang="de-DE" dirty="0" smtClean="0"/>
              <a:t>P</a:t>
            </a:r>
            <a:r>
              <a:rPr lang="de-DE" dirty="0" smtClean="0"/>
              <a:t>roject</a:t>
            </a:r>
            <a:endParaRPr lang="de-DE" dirty="0" smtClean="0"/>
          </a:p>
          <a:p>
            <a:r>
              <a:rPr lang="de-DE" dirty="0"/>
              <a:t>4</a:t>
            </a:r>
            <a:r>
              <a:rPr lang="de-DE" dirty="0" smtClean="0"/>
              <a:t> </a:t>
            </a:r>
            <a:r>
              <a:rPr lang="de-DE" dirty="0" err="1" smtClean="0"/>
              <a:t>minutes</a:t>
            </a:r>
            <a:r>
              <a:rPr lang="de-DE" dirty="0" smtClean="0"/>
              <a:t> </a:t>
            </a:r>
            <a:r>
              <a:rPr lang="de-DE" dirty="0" smtClean="0"/>
              <a:t>I</a:t>
            </a:r>
            <a:r>
              <a:rPr lang="de-DE" dirty="0" smtClean="0"/>
              <a:t>mplementation</a:t>
            </a:r>
          </a:p>
          <a:p>
            <a:r>
              <a:rPr lang="de-DE" dirty="0"/>
              <a:t>1 </a:t>
            </a:r>
            <a:r>
              <a:rPr lang="de-DE" dirty="0" err="1" smtClean="0"/>
              <a:t>minute</a:t>
            </a:r>
            <a:r>
              <a:rPr lang="de-DE" dirty="0" smtClean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 smtClean="0"/>
              <a:t>challenges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 err="1" smtClean="0"/>
              <a:t>minute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r>
              <a:rPr lang="de-DE" dirty="0" smtClean="0"/>
              <a:t>: </a:t>
            </a:r>
            <a:r>
              <a:rPr lang="de-DE" dirty="0" err="1" smtClean="0"/>
              <a:t>datasets</a:t>
            </a:r>
            <a:r>
              <a:rPr lang="de-DE" dirty="0" smtClean="0"/>
              <a:t>, </a:t>
            </a:r>
            <a:r>
              <a:rPr lang="de-DE" dirty="0" err="1" smtClean="0"/>
              <a:t>resources</a:t>
            </a:r>
            <a:r>
              <a:rPr lang="de-DE" dirty="0" smtClean="0"/>
              <a:t>, online </a:t>
            </a:r>
            <a:r>
              <a:rPr lang="de-DE" dirty="0" err="1" smtClean="0"/>
              <a:t>challenges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 err="1" smtClean="0"/>
              <a:t>mins</a:t>
            </a:r>
            <a:r>
              <a:rPr lang="de-DE" dirty="0" smtClean="0"/>
              <a:t>  </a:t>
            </a:r>
            <a:r>
              <a:rPr lang="de-DE" dirty="0" err="1"/>
              <a:t>Q</a:t>
            </a:r>
            <a:r>
              <a:rPr lang="de-DE" dirty="0" err="1" smtClean="0"/>
              <a:t>uestions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11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Tutorials </a:t>
            </a:r>
            <a:r>
              <a:rPr lang="de-DE" i="1" dirty="0" err="1" smtClean="0">
                <a:solidFill>
                  <a:schemeClr val="bg1">
                    <a:lumMod val="65000"/>
                  </a:schemeClr>
                </a:solidFill>
              </a:rPr>
              <a:t>TensorFlow</a:t>
            </a:r>
            <a:r>
              <a:rPr lang="de-DE" i="1" dirty="0" smtClean="0">
                <a:solidFill>
                  <a:schemeClr val="bg1">
                    <a:lumMod val="65000"/>
                  </a:schemeClr>
                </a:solidFill>
              </a:rPr>
              <a:t>, Theano</a:t>
            </a:r>
          </a:p>
          <a:p>
            <a:r>
              <a:rPr lang="de-DE" dirty="0" smtClean="0"/>
              <a:t>Datasets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ImageNet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Kaggle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, DL4J, UCI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 Learning</a:t>
            </a:r>
          </a:p>
          <a:p>
            <a:r>
              <a:rPr lang="de-DE" dirty="0" smtClean="0"/>
              <a:t>Online </a:t>
            </a:r>
            <a:r>
              <a:rPr lang="de-DE" dirty="0" err="1" smtClean="0"/>
              <a:t>Challenges</a:t>
            </a:r>
            <a:r>
              <a:rPr lang="de-DE" dirty="0" smtClean="0"/>
              <a:t>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Kaggle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ImageNet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 Large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Scale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 Recognition Challenge</a:t>
            </a:r>
          </a:p>
          <a:p>
            <a:r>
              <a:rPr lang="de-DE" dirty="0" smtClean="0"/>
              <a:t>Resources 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Deep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L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earning 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ook</a:t>
            </a:r>
          </a:p>
          <a:p>
            <a:r>
              <a:rPr lang="de-DE" dirty="0"/>
              <a:t>Blogs </a:t>
            </a:r>
            <a:r>
              <a:rPr lang="de-DE" dirty="0" smtClean="0"/>
              <a:t>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No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 Free </a:t>
            </a:r>
            <a:r>
              <a:rPr lang="de-DE" i="1" dirty="0" err="1" smtClean="0">
                <a:solidFill>
                  <a:schemeClr val="bg1">
                    <a:lumMod val="65000"/>
                  </a:schemeClr>
                </a:solidFill>
              </a:rPr>
              <a:t>Hunch</a:t>
            </a:r>
            <a:r>
              <a:rPr lang="de-DE" i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Towards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 Data 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Science, Medium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err="1" smtClean="0"/>
              <a:t>Reddit</a:t>
            </a:r>
            <a:r>
              <a:rPr lang="de-DE" dirty="0" smtClean="0"/>
              <a:t> </a:t>
            </a:r>
            <a:r>
              <a:rPr lang="de-DE" i="1" dirty="0" err="1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 Learning WAYR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1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03861"/>
            <a:ext cx="9720073" cy="4380807"/>
          </a:xfrm>
        </p:spPr>
        <p:txBody>
          <a:bodyPr/>
          <a:lstStyle/>
          <a:p>
            <a:r>
              <a:rPr lang="en-US" sz="1600" i="1" dirty="0" smtClean="0">
                <a:hlinkClick r:id="rId2"/>
              </a:rPr>
              <a:t>https</a:t>
            </a:r>
            <a:r>
              <a:rPr lang="en-US" sz="1600" i="1" dirty="0">
                <a:hlinkClick r:id="rId2"/>
              </a:rPr>
              <a:t>://medium.com/@</a:t>
            </a:r>
            <a:r>
              <a:rPr lang="en-US" sz="1600" i="1" dirty="0" smtClean="0">
                <a:hlinkClick r:id="rId2"/>
              </a:rPr>
              <a:t>tifa2up/image-classification-using-deep-neural-networks-a-beginner-friendly-approach-using-tensorflow-94b0a090ccd4</a:t>
            </a:r>
            <a:endParaRPr lang="en-US" sz="1600" i="1" dirty="0" smtClean="0"/>
          </a:p>
          <a:p>
            <a:r>
              <a:rPr lang="de-DE" sz="1600" i="1" dirty="0">
                <a:hlinkClick r:id="rId3"/>
              </a:rPr>
              <a:t>https://www.cs.toronto.edu/~frossard/post/vgg16</a:t>
            </a:r>
            <a:r>
              <a:rPr lang="de-DE" sz="1600" i="1" dirty="0" smtClean="0">
                <a:hlinkClick r:id="rId3"/>
              </a:rPr>
              <a:t>/</a:t>
            </a:r>
            <a:endParaRPr lang="de-DE" sz="1600" i="1" dirty="0" smtClean="0"/>
          </a:p>
          <a:p>
            <a:r>
              <a:rPr lang="de-DE" sz="1600" i="1" dirty="0">
                <a:hlinkClick r:id="rId4"/>
              </a:rPr>
              <a:t>https://</a:t>
            </a:r>
            <a:r>
              <a:rPr lang="de-DE" sz="1600" i="1" dirty="0" smtClean="0">
                <a:hlinkClick r:id="rId4"/>
              </a:rPr>
              <a:t>en.wikipedia.org/wiki/Convolution</a:t>
            </a:r>
            <a:endParaRPr lang="de-DE" sz="1600" i="1" dirty="0" smtClean="0"/>
          </a:p>
          <a:p>
            <a:r>
              <a:rPr lang="de-DE" sz="1600" i="1" dirty="0">
                <a:hlinkClick r:id="rId5"/>
              </a:rPr>
              <a:t>https://</a:t>
            </a:r>
            <a:r>
              <a:rPr lang="de-DE" sz="1600" i="1" dirty="0" smtClean="0">
                <a:hlinkClick r:id="rId5"/>
              </a:rPr>
              <a:t>en.wikipedia.org/wiki/Convolutional_neural_network</a:t>
            </a:r>
            <a:endParaRPr lang="de-DE" sz="1600" i="1" dirty="0" smtClean="0"/>
          </a:p>
          <a:p>
            <a:r>
              <a:rPr lang="de-DE" sz="1600" i="1" dirty="0">
                <a:hlinkClick r:id="rId6"/>
              </a:rPr>
              <a:t>http://www.deeplearningbook.org</a:t>
            </a:r>
            <a:r>
              <a:rPr lang="de-DE" sz="1600" i="1" dirty="0" smtClean="0">
                <a:hlinkClick r:id="rId6"/>
              </a:rPr>
              <a:t>/</a:t>
            </a:r>
            <a:endParaRPr lang="de-DE" sz="1600" i="1" dirty="0" smtClean="0"/>
          </a:p>
          <a:p>
            <a:r>
              <a:rPr lang="de-DE" sz="1600" i="1" dirty="0">
                <a:hlinkClick r:id="rId7"/>
              </a:rPr>
              <a:t>https://www.pyimagesearch.com/2017/03/20/imagenet-vggnet-resnet-inception-xception-keras</a:t>
            </a:r>
            <a:r>
              <a:rPr lang="de-DE" sz="1600" i="1" dirty="0" smtClean="0">
                <a:hlinkClick r:id="rId7"/>
              </a:rPr>
              <a:t>/</a:t>
            </a:r>
            <a:endParaRPr lang="de-DE" sz="1600" i="1" dirty="0" smtClean="0"/>
          </a:p>
          <a:p>
            <a:r>
              <a:rPr lang="de-DE" sz="1600" i="1" dirty="0">
                <a:hlinkClick r:id="rId8"/>
              </a:rPr>
              <a:t>https://www.tensorflow.org/tutorials</a:t>
            </a:r>
            <a:r>
              <a:rPr lang="de-DE" sz="1600" i="1" dirty="0" smtClean="0">
                <a:hlinkClick r:id="rId8"/>
              </a:rPr>
              <a:t>/</a:t>
            </a:r>
            <a:endParaRPr lang="de-DE" sz="1600" i="1" dirty="0" smtClean="0"/>
          </a:p>
          <a:p>
            <a:r>
              <a:rPr lang="de-DE" sz="1600" i="1" dirty="0">
                <a:hlinkClick r:id="rId9"/>
              </a:rPr>
              <a:t>https://</a:t>
            </a:r>
            <a:r>
              <a:rPr lang="de-DE" sz="1600" i="1" dirty="0" smtClean="0">
                <a:hlinkClick r:id="rId9"/>
              </a:rPr>
              <a:t>towardsdatascience.com/machine-learning-with-tensorflow-on-google-cloud-platform-code-samples-7c1bc07cd265</a:t>
            </a:r>
            <a:endParaRPr lang="de-DE" sz="1600" i="1" dirty="0" smtClean="0"/>
          </a:p>
          <a:p>
            <a:r>
              <a:rPr lang="de-DE" sz="1600" i="1" dirty="0">
                <a:hlinkClick r:id="rId10"/>
              </a:rPr>
              <a:t>https://</a:t>
            </a:r>
            <a:r>
              <a:rPr lang="de-DE" sz="1600" i="1" dirty="0" smtClean="0">
                <a:hlinkClick r:id="rId10"/>
              </a:rPr>
              <a:t>arxiv.org/pdf/1411.1792.pdf</a:t>
            </a:r>
            <a:endParaRPr lang="de-DE" sz="1600" i="1" dirty="0" smtClean="0"/>
          </a:p>
          <a:p>
            <a:pPr marL="0" indent="0">
              <a:buNone/>
            </a:pPr>
            <a:endParaRPr lang="de-DE" sz="1600" i="1" dirty="0" smtClean="0"/>
          </a:p>
          <a:p>
            <a:endParaRPr lang="de-DE" sz="1600" i="1" dirty="0" smtClean="0"/>
          </a:p>
          <a:p>
            <a:endParaRPr lang="de-DE" sz="1600" i="1" dirty="0" smtClean="0"/>
          </a:p>
          <a:p>
            <a:endParaRPr lang="de-DE" sz="1600" i="1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1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32" y="335835"/>
            <a:ext cx="9720072" cy="1499616"/>
          </a:xfrm>
        </p:spPr>
        <p:txBody>
          <a:bodyPr/>
          <a:lstStyle/>
          <a:p>
            <a:r>
              <a:rPr lang="de-DE" dirty="0" err="1" smtClean="0"/>
              <a:t>Remarks</a:t>
            </a:r>
            <a:r>
              <a:rPr lang="de-DE" dirty="0" smtClean="0"/>
              <a:t>  &amp; </a:t>
            </a:r>
            <a:r>
              <a:rPr lang="de-DE" dirty="0" err="1" smtClean="0"/>
              <a:t>Questions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438" y="2584504"/>
            <a:ext cx="4387458" cy="4023360"/>
          </a:xfrm>
        </p:spPr>
        <p:txBody>
          <a:bodyPr>
            <a:normAutofit lnSpcReduction="10000"/>
          </a:bodyPr>
          <a:lstStyle/>
          <a:p>
            <a:r>
              <a:rPr lang="de-DE" sz="5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Vielen </a:t>
            </a:r>
            <a:r>
              <a:rPr lang="de-DE" sz="5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Dank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en-US" dirty="0"/>
              <a:t>Remember that the practice is far ahead of the theory in deep learning. Experiment with many different architectures, and trust your intuition. And, of course, have fun! </a:t>
            </a:r>
            <a:endParaRPr lang="en-US" dirty="0" smtClean="0"/>
          </a:p>
          <a:p>
            <a:r>
              <a:rPr lang="de-DE" sz="9600" dirty="0">
                <a:solidFill>
                  <a:srgbClr val="FFC000"/>
                </a:solidFill>
                <a:sym typeface="Wingdings" panose="05000000000000000000" pitchFamily="2" charset="2"/>
              </a:rPr>
              <a:t>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22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52" y="1348711"/>
            <a:ext cx="5724698" cy="51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DEEP </a:t>
            </a:r>
            <a:r>
              <a:rPr lang="de-DE" dirty="0" err="1" smtClean="0"/>
              <a:t>learning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360815"/>
            <a:ext cx="9720073" cy="4023360"/>
          </a:xfrm>
        </p:spPr>
        <p:txBody>
          <a:bodyPr/>
          <a:lstStyle/>
          <a:p>
            <a:r>
              <a:rPr lang="de-DE" dirty="0" smtClean="0"/>
              <a:t>Goal: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of hand-</a:t>
            </a:r>
            <a:r>
              <a:rPr lang="de-DE" dirty="0" err="1" smtClean="0"/>
              <a:t>crafted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Unsupervised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Pretrained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</a:p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CNN -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Convolutional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Neural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Networks 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RNN -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Recurrent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Neural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Networks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Recursive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Neural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23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00" y="1242780"/>
            <a:ext cx="2810267" cy="1390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9281" y="1291871"/>
            <a:ext cx="591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/>
              <a:t>Convolutional</a:t>
            </a:r>
            <a:r>
              <a:rPr lang="de-DE" sz="3600" dirty="0" smtClean="0"/>
              <a:t> </a:t>
            </a:r>
            <a:r>
              <a:rPr lang="de-DE" sz="3600" dirty="0" err="1" smtClean="0"/>
              <a:t>Neural</a:t>
            </a:r>
            <a:r>
              <a:rPr lang="de-DE" sz="3600" dirty="0" smtClean="0"/>
              <a:t> </a:t>
            </a:r>
            <a:r>
              <a:rPr lang="de-DE" sz="3600" dirty="0"/>
              <a:t>N</a:t>
            </a:r>
            <a:r>
              <a:rPr lang="de-DE" sz="3600" dirty="0" smtClean="0"/>
              <a:t>etwork</a:t>
            </a:r>
            <a:endParaRPr lang="de-DE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498" y="3403506"/>
            <a:ext cx="2526825" cy="2801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7935" y="4804342"/>
            <a:ext cx="4380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Dog </a:t>
            </a:r>
            <a:r>
              <a:rPr lang="de-DE" sz="3200" dirty="0" err="1" smtClean="0"/>
              <a:t>Breed</a:t>
            </a:r>
            <a:r>
              <a:rPr lang="de-DE" sz="3200" dirty="0" smtClean="0"/>
              <a:t> </a:t>
            </a:r>
            <a:r>
              <a:rPr lang="de-DE" sz="3200" dirty="0" err="1" smtClean="0"/>
              <a:t>Classification</a:t>
            </a:r>
            <a:endParaRPr lang="de-D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38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CNN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360815"/>
            <a:ext cx="9720073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at Image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In </a:t>
            </a:r>
            <a:r>
              <a:rPr lang="en-US" dirty="0"/>
              <a:t>2012, </a:t>
            </a:r>
            <a:r>
              <a:rPr lang="en-US" dirty="0" err="1"/>
              <a:t>Ciresan</a:t>
            </a:r>
            <a:r>
              <a:rPr lang="en-US" dirty="0"/>
              <a:t> et al. significantly improved on the best performance in the literature for multiple </a:t>
            </a:r>
            <a:r>
              <a:rPr lang="en-US" dirty="0" smtClean="0"/>
              <a:t>image databases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0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WHAT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smtClean="0"/>
              <a:t>CNN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360815"/>
            <a:ext cx="9720073" cy="4023360"/>
          </a:xfrm>
        </p:spPr>
        <p:txBody>
          <a:bodyPr/>
          <a:lstStyle/>
          <a:p>
            <a:r>
              <a:rPr lang="en-US" dirty="0"/>
              <a:t>Convolutional Neural Network: A special type Neural Networks that works in the same way of a regular neural network except that it has a convolution layer at the </a:t>
            </a:r>
            <a:r>
              <a:rPr lang="en-US" dirty="0" smtClean="0"/>
              <a:t>beginning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56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CNN Basics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360815"/>
            <a:ext cx="9720073" cy="4023360"/>
          </a:xfrm>
        </p:spPr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smtClean="0"/>
              <a:t>Layer</a:t>
            </a:r>
          </a:p>
          <a:p>
            <a:r>
              <a:rPr lang="de-DE" dirty="0" smtClean="0"/>
              <a:t>Pooling</a:t>
            </a:r>
          </a:p>
          <a:p>
            <a:r>
              <a:rPr lang="de-DE" dirty="0" err="1" smtClean="0"/>
              <a:t>Dense</a:t>
            </a:r>
            <a:r>
              <a:rPr lang="de-DE" dirty="0" smtClean="0"/>
              <a:t> Layer = </a:t>
            </a:r>
            <a:r>
              <a:rPr lang="de-DE" dirty="0" err="1" smtClean="0"/>
              <a:t>Fully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Layer</a:t>
            </a:r>
          </a:p>
          <a:p>
            <a:r>
              <a:rPr lang="de-DE" dirty="0" smtClean="0"/>
              <a:t>Dropout Layer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41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8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32" y="751236"/>
            <a:ext cx="3094561" cy="201690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1063" y="3838325"/>
            <a:ext cx="2173179" cy="22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74" y="3848074"/>
            <a:ext cx="3577743" cy="22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688" y="3848074"/>
            <a:ext cx="2485749" cy="22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1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76BEA-DE8D-447D-BBD0-A4170F52A14A}" type="slidenum">
              <a:rPr lang="de-DE" smtClean="0"/>
              <a:t>9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33" y="1997308"/>
            <a:ext cx="7542206" cy="432036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24137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g_Klassifizierung xmlns="1dd69248-66f9-453d-8211-ae5ae34a4b30">internal</msg_Klassifizierung>
    <msg_Status xmlns="1dd69248-66f9-453d-8211-ae5ae34a4b30">draft</msg_Status>
    <msg_Firma xmlns="1dd69248-66f9-453d-8211-ae5ae34a4b30">msg systems group</msg_Firma>
    <msg_Version xmlns="1dd69248-66f9-453d-8211-ae5ae34a4b30">0.1</msg_Version>
  </documentManagement>
</p:properties>
</file>

<file path=customXml/itemProps1.xml><?xml version="1.0" encoding="utf-8"?>
<ds:datastoreItem xmlns:ds="http://schemas.openxmlformats.org/officeDocument/2006/customXml" ds:itemID="{611E4743-47E6-462D-8AED-4E96D59288AA}">
  <ds:schemaRefs>
    <ds:schemaRef ds:uri="http://schemas.microsoft.com/office/2006/metadata/properties"/>
    <ds:schemaRef ds:uri="http://schemas.microsoft.com/office/infopath/2007/PartnerControls"/>
    <ds:schemaRef ds:uri="1dd69248-66f9-453d-8211-ae5ae34a4b3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597</Words>
  <Application>Microsoft Office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Integral</vt:lpstr>
      <vt:lpstr>PowerPoint Presentation</vt:lpstr>
      <vt:lpstr>Introduction</vt:lpstr>
      <vt:lpstr>DEEP learning</vt:lpstr>
      <vt:lpstr>PowerPoint Presentation</vt:lpstr>
      <vt:lpstr>WhY CNN</vt:lpstr>
      <vt:lpstr>WHAT is CNN</vt:lpstr>
      <vt:lpstr>CNN Basics</vt:lpstr>
      <vt:lpstr>Convolutional Layer</vt:lpstr>
      <vt:lpstr>Convolutional Layer</vt:lpstr>
      <vt:lpstr>Convolutional Layer</vt:lpstr>
      <vt:lpstr>Pooling</vt:lpstr>
      <vt:lpstr>CNN Architectures</vt:lpstr>
      <vt:lpstr>CNN Architechture: VGG 16</vt:lpstr>
      <vt:lpstr>Transfer Learning </vt:lpstr>
      <vt:lpstr>DOG Breed ClassiFication</vt:lpstr>
      <vt:lpstr>Given; requirements</vt:lpstr>
      <vt:lpstr>Implementation</vt:lpstr>
      <vt:lpstr>Implementation</vt:lpstr>
      <vt:lpstr>Issues setting up</vt:lpstr>
      <vt:lpstr>How to go forward</vt:lpstr>
      <vt:lpstr>References</vt:lpstr>
      <vt:lpstr>Remarks  &amp; Questions</vt:lpstr>
    </vt:vector>
  </TitlesOfParts>
  <Company>msg systems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Wdw</dc:title>
  <dc:creator>Saurabh Kumar</dc:creator>
  <cp:lastModifiedBy>Saurabh Kumar</cp:lastModifiedBy>
  <cp:revision>46</cp:revision>
  <dcterms:created xsi:type="dcterms:W3CDTF">2018-02-23T10:15:57Z</dcterms:created>
  <dcterms:modified xsi:type="dcterms:W3CDTF">2018-02-27T10:43:28Z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g_AssistantVisibility">
    <vt:bool>false</vt:bool>
  </property>
</Properties>
</file>